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57" r:id="rId3"/>
    <p:sldId id="270" r:id="rId4"/>
    <p:sldId id="272" r:id="rId5"/>
    <p:sldId id="259" r:id="rId6"/>
    <p:sldId id="273" r:id="rId7"/>
    <p:sldId id="260" r:id="rId8"/>
    <p:sldId id="277" r:id="rId9"/>
    <p:sldId id="261" r:id="rId10"/>
    <p:sldId id="274" r:id="rId11"/>
    <p:sldId id="27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7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2B4319-5465-4362-A35C-ED99CFE9ED2E}" type="datetimeFigureOut">
              <a:rPr lang="ar-IQ" smtClean="0"/>
              <a:t>09/05/1443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98969C-42C2-4E03-AE72-2912B5948F28}" type="slidenum">
              <a:rPr lang="ar-IQ" smtClean="0"/>
              <a:t>‹#›</a:t>
            </a:fld>
            <a:endParaRPr lang="ar-IQ"/>
          </a:p>
        </p:txBody>
      </p:sp>
    </p:spTree>
    <p:extLst>
      <p:ext uri="{BB962C8B-B14F-4D97-AF65-F5344CB8AC3E}">
        <p14:creationId xmlns:p14="http://schemas.microsoft.com/office/powerpoint/2010/main" val="30603156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108576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23994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31899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39472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120865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386620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409495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90239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83356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28275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63889F-EBDF-4F88-A291-E33AA0359C80}" type="datetimeFigureOut">
              <a:rPr lang="ar-IQ" smtClean="0"/>
              <a:pPr/>
              <a:t>09/05/1443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24C92E4-E83D-47BF-9B18-AD3F88DAEA4B}" type="slidenum">
              <a:rPr lang="ar-IQ" smtClean="0"/>
              <a:pPr/>
              <a:t>‹#›</a:t>
            </a:fld>
            <a:endParaRPr lang="ar-IQ"/>
          </a:p>
        </p:txBody>
      </p:sp>
    </p:spTree>
    <p:extLst>
      <p:ext uri="{BB962C8B-B14F-4D97-AF65-F5344CB8AC3E}">
        <p14:creationId xmlns:p14="http://schemas.microsoft.com/office/powerpoint/2010/main" val="133951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63889F-EBDF-4F88-A291-E33AA0359C80}" type="datetimeFigureOut">
              <a:rPr lang="ar-IQ" smtClean="0"/>
              <a:pPr/>
              <a:t>09/05/1443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4C92E4-E83D-47BF-9B18-AD3F88DAEA4B}" type="slidenum">
              <a:rPr lang="ar-IQ" smtClean="0"/>
              <a:pPr/>
              <a:t>‹#›</a:t>
            </a:fld>
            <a:endParaRPr lang="ar-IQ"/>
          </a:p>
        </p:txBody>
      </p:sp>
    </p:spTree>
    <p:extLst>
      <p:ext uri="{BB962C8B-B14F-4D97-AF65-F5344CB8AC3E}">
        <p14:creationId xmlns:p14="http://schemas.microsoft.com/office/powerpoint/2010/main" val="2930551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Rectangle 9"/>
          <p:cNvSpPr/>
          <p:nvPr/>
        </p:nvSpPr>
        <p:spPr>
          <a:xfrm>
            <a:off x="323528" y="116632"/>
            <a:ext cx="8463314" cy="1512168"/>
          </a:xfrm>
          <a:prstGeom prst="rect">
            <a:avLst/>
          </a:prstGeom>
          <a:solidFill>
            <a:schemeClr val="bg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Rectangle 18"/>
          <p:cNvSpPr/>
          <p:nvPr/>
        </p:nvSpPr>
        <p:spPr>
          <a:xfrm rot="16200000">
            <a:off x="4192789" y="2192509"/>
            <a:ext cx="6741368" cy="2589614"/>
          </a:xfrm>
          <a:prstGeom prst="rect">
            <a:avLst/>
          </a:prstGeom>
          <a:solidFill>
            <a:schemeClr val="bg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4" name="TextBox 23"/>
          <p:cNvSpPr txBox="1"/>
          <p:nvPr/>
        </p:nvSpPr>
        <p:spPr>
          <a:xfrm>
            <a:off x="5292080" y="285728"/>
            <a:ext cx="342332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400" b="1" dirty="0" smtClean="0"/>
              <a:t>جامعة البصرة </a:t>
            </a:r>
          </a:p>
          <a:p>
            <a:r>
              <a:rPr lang="ar-SA" sz="2400" b="1" dirty="0" smtClean="0"/>
              <a:t>كلية الزراعة </a:t>
            </a:r>
            <a:endParaRPr lang="en-US" sz="2400" b="1" dirty="0" smtClean="0"/>
          </a:p>
          <a:p>
            <a:r>
              <a:rPr lang="ar-IQ" sz="2400" b="1" dirty="0" smtClean="0"/>
              <a:t>قسم </a:t>
            </a:r>
            <a:r>
              <a:rPr lang="ar-IQ" sz="2400" b="1" dirty="0" smtClean="0"/>
              <a:t>البستنة وهندسة الحدائق </a:t>
            </a:r>
            <a:endParaRPr lang="ar-IQ" sz="2400" b="1" dirty="0"/>
          </a:p>
        </p:txBody>
      </p:sp>
      <p:sp>
        <p:nvSpPr>
          <p:cNvPr id="2" name="مستطيل 1"/>
          <p:cNvSpPr/>
          <p:nvPr/>
        </p:nvSpPr>
        <p:spPr>
          <a:xfrm>
            <a:off x="323528" y="2132856"/>
            <a:ext cx="8534751" cy="1714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IQ" sz="3200" b="1" dirty="0" smtClean="0"/>
              <a:t>المحاضرة </a:t>
            </a:r>
            <a:r>
              <a:rPr lang="ar-IQ" sz="3200" b="1" dirty="0"/>
              <a:t>الاولى / اساسيات بستنة نظري </a:t>
            </a:r>
            <a:endParaRPr lang="en-US" sz="3200" dirty="0"/>
          </a:p>
        </p:txBody>
      </p:sp>
      <p:pic>
        <p:nvPicPr>
          <p:cNvPr id="1026" name="Picture 2" descr="C:\Users\D6344~1.SAD\AppData\Local\Temp\ksohtml\wps8567.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34" y="176279"/>
            <a:ext cx="15335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34" y="3933056"/>
            <a:ext cx="5735034" cy="274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3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0000"/>
          </a:schemeClr>
        </a:solidFill>
        <a:effectLst/>
      </p:bgPr>
    </p:bg>
    <p:spTree>
      <p:nvGrpSpPr>
        <p:cNvPr id="1" name=""/>
        <p:cNvGrpSpPr/>
        <p:nvPr/>
      </p:nvGrpSpPr>
      <p:grpSpPr>
        <a:xfrm>
          <a:off x="0" y="0"/>
          <a:ext cx="0" cy="0"/>
          <a:chOff x="0" y="0"/>
          <a:chExt cx="0" cy="0"/>
        </a:xfrm>
      </p:grpSpPr>
      <p:sp>
        <p:nvSpPr>
          <p:cNvPr id="2" name="مستطيل 2"/>
          <p:cNvSpPr/>
          <p:nvPr/>
        </p:nvSpPr>
        <p:spPr>
          <a:xfrm>
            <a:off x="4067944" y="260648"/>
            <a:ext cx="4890310" cy="64940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600" b="1" dirty="0"/>
              <a:t>4 -النباتات الطبية والعطرية  : يعرف النبات الطبي بانه النبات الذي يحتوي على مادة او مواد طبية قادرة على علاج مرض معين او تقليلا الاصابة به او التي تحتوي على المواد الاولية المستخدمة في تحضير المواد الطبية مثل حبة البركة والسوس</a:t>
            </a:r>
            <a:endParaRPr lang="en-US" sz="2600" b="1" dirty="0"/>
          </a:p>
          <a:p>
            <a:pPr algn="just"/>
            <a:r>
              <a:rPr lang="ar-IQ" sz="2600" b="1" dirty="0"/>
              <a:t>اما النبات العطري هو اي نبات يحتوي على زيت عطري في جزء منه يستخدم في تحضير العطور كما يوجد نباتات تحتوي على زيوت عطرية وتستخدم في علاج بعض الامراض مثل النعناع والريحان</a:t>
            </a:r>
            <a:endParaRPr lang="en-US" sz="2600" b="1" dirty="0"/>
          </a:p>
          <a:p>
            <a:pPr algn="just"/>
            <a:r>
              <a:rPr lang="ar-IQ" sz="2600" b="1" dirty="0"/>
              <a:t>5-هندسة وتصميم حدائق: يهتم بدراسة تصميم وتنسيق الحدائق سواء كانت خاصة كالحدائق المنزلية او العامة كحدائق المتنزهات والدوائر والملاعب الرياضية والمدارس</a:t>
            </a:r>
            <a:endParaRPr lang="en-US" sz="2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2781"/>
            <a:ext cx="3744416" cy="279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3744416" cy="33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 name="Rectangle 5"/>
          <p:cNvSpPr/>
          <p:nvPr/>
        </p:nvSpPr>
        <p:spPr>
          <a:xfrm>
            <a:off x="6072198" y="214290"/>
            <a:ext cx="2786082" cy="6429420"/>
          </a:xfrm>
          <a:prstGeom prst="rect">
            <a:avLst/>
          </a:prstGeom>
          <a:solidFill>
            <a:schemeClr val="bg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ectangle 8"/>
          <p:cNvSpPr/>
          <p:nvPr/>
        </p:nvSpPr>
        <p:spPr>
          <a:xfrm>
            <a:off x="6429388" y="428604"/>
            <a:ext cx="2071702" cy="21431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TextBox 9"/>
          <p:cNvSpPr txBox="1"/>
          <p:nvPr/>
        </p:nvSpPr>
        <p:spPr>
          <a:xfrm>
            <a:off x="6432499" y="642918"/>
            <a:ext cx="1928826" cy="1200329"/>
          </a:xfrm>
          <a:prstGeom prst="rect">
            <a:avLst/>
          </a:prstGeom>
          <a:noFill/>
        </p:spPr>
        <p:txBody>
          <a:bodyPr wrap="square" rtlCol="1">
            <a:spAutoFit/>
          </a:bodyPr>
          <a:lstStyle/>
          <a:p>
            <a:pPr algn="ctr"/>
            <a:r>
              <a:rPr lang="ar-SA" sz="3600" b="1" dirty="0" smtClean="0"/>
              <a:t>شكرا لحسن اصغائكم </a:t>
            </a:r>
            <a:endParaRPr lang="ar-IQ" sz="36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2959"/>
            <a:ext cx="5544616" cy="454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9000"/>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80545" y="1052736"/>
            <a:ext cx="8564725" cy="1685846"/>
          </a:xfrm>
          <a:prstGeom prst="rect">
            <a:avLst/>
          </a:prstGeom>
          <a:solidFill>
            <a:schemeClr val="lt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50000"/>
              </a:lnSpc>
            </a:pPr>
            <a:r>
              <a:rPr lang="ar-IQ" sz="2400" b="1" dirty="0"/>
              <a:t>علم البستنة:-هو احد العلوم الزراعية والذي يهتم بدراسة زراعة وتنمية وخدمة وتربية </a:t>
            </a:r>
            <a:r>
              <a:rPr lang="ar-IQ" sz="2400" b="1" dirty="0" smtClean="0"/>
              <a:t>واكثار المحاصيل </a:t>
            </a:r>
            <a:r>
              <a:rPr lang="ar-IQ" sz="2400" b="1" dirty="0"/>
              <a:t>البستنية من خلال تهيئة الظروف المثلى لنموها وبالتالي الحصول على حاصل جيد ذو نوعية عالية .</a:t>
            </a:r>
            <a:endParaRPr lang="ar-IQ" sz="2400" b="1" dirty="0"/>
          </a:p>
        </p:txBody>
      </p:sp>
      <p:sp>
        <p:nvSpPr>
          <p:cNvPr id="3" name="مستطيل 2"/>
          <p:cNvSpPr/>
          <p:nvPr/>
        </p:nvSpPr>
        <p:spPr>
          <a:xfrm>
            <a:off x="6385836" y="188640"/>
            <a:ext cx="2459434" cy="707886"/>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fontAlgn="base">
              <a:spcBef>
                <a:spcPct val="0"/>
              </a:spcBef>
              <a:spcAft>
                <a:spcPct val="0"/>
              </a:spcAft>
            </a:pPr>
            <a:r>
              <a:rPr kumimoji="0" lang="ar-SA" sz="4000" b="1" i="0" u="none" strike="noStrike" cap="none" normalizeH="0" baseline="0" dirty="0" smtClean="0">
                <a:ln>
                  <a:noFill/>
                </a:ln>
                <a:solidFill>
                  <a:schemeClr val="tx1"/>
                </a:solidFill>
                <a:effectLst/>
                <a:latin typeface="Arabic Transparent"/>
                <a:ea typeface="Calibri" pitchFamily="34" charset="0"/>
                <a:cs typeface="Arial" pitchFamily="34" charset="0"/>
              </a:rPr>
              <a:t>المقدمة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596742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23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p:cNvSpPr/>
          <p:nvPr/>
        </p:nvSpPr>
        <p:spPr>
          <a:xfrm>
            <a:off x="250605" y="248449"/>
            <a:ext cx="8643998"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800" b="1" dirty="0"/>
              <a:t>يتضمن علم البستنة عدة فروع رئيسية ومن اهم الفروع :-</a:t>
            </a:r>
            <a:endParaRPr lang="en-US" sz="2800" b="1" dirty="0"/>
          </a:p>
          <a:p>
            <a:pPr algn="just"/>
            <a:r>
              <a:rPr lang="ar-IQ" sz="2800" b="1" dirty="0"/>
              <a:t>علم الفاكهة:- يبحث هذا العلم في زراعة اشجار الفاكهة وطرق تكاثرها والعناية بها من حيث القيام بعمليات ( الري والتسميد والتقليم ومكافحة </a:t>
            </a:r>
            <a:r>
              <a:rPr lang="ar-IQ" sz="2800" b="1" dirty="0" err="1"/>
              <a:t>الافات</a:t>
            </a:r>
            <a:r>
              <a:rPr lang="ar-IQ" sz="2800" b="1" dirty="0"/>
              <a:t> والتربية وجني الحاصل واعداد الثمار للتسويق والخزن)</a:t>
            </a:r>
            <a:endParaRPr lang="en-US" sz="2800" b="1" dirty="0"/>
          </a:p>
        </p:txBody>
      </p:sp>
      <p:sp>
        <p:nvSpPr>
          <p:cNvPr id="7" name="Rectangle 1"/>
          <p:cNvSpPr/>
          <p:nvPr/>
        </p:nvSpPr>
        <p:spPr>
          <a:xfrm>
            <a:off x="235259" y="2276872"/>
            <a:ext cx="8643998"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800" b="1" dirty="0"/>
              <a:t>يمكن تقسيم اشجار الفاكهة حسب :-</a:t>
            </a:r>
            <a:endParaRPr lang="en-US" sz="2800" b="1" dirty="0"/>
          </a:p>
          <a:p>
            <a:pPr algn="just"/>
            <a:r>
              <a:rPr lang="ar-IQ" sz="2800" b="1" dirty="0"/>
              <a:t>أ/ العوائل النباتية مثل ( العائلة الزيتونية تضم الزيتون)</a:t>
            </a:r>
            <a:endParaRPr lang="en-US" sz="2800" b="1" dirty="0"/>
          </a:p>
          <a:p>
            <a:pPr algn="just"/>
            <a:r>
              <a:rPr lang="ar-IQ" sz="2800" b="1" dirty="0"/>
              <a:t>( العائلة الفستقية تضم الفستق)</a:t>
            </a:r>
            <a:endParaRPr lang="en-US" sz="2800" b="1" dirty="0"/>
          </a:p>
          <a:p>
            <a:pPr algn="just"/>
            <a:r>
              <a:rPr lang="ar-IQ" sz="2800" b="1" dirty="0"/>
              <a:t>( العائلة النخيلية تضم النخيل)</a:t>
            </a:r>
            <a:endParaRPr lang="en-US" sz="2800" b="1" dirty="0"/>
          </a:p>
          <a:p>
            <a:pPr algn="just"/>
            <a:r>
              <a:rPr lang="ar-IQ" sz="2800" b="1" dirty="0"/>
              <a:t>( العائلة </a:t>
            </a:r>
            <a:r>
              <a:rPr lang="ar-IQ" sz="2800" b="1" dirty="0" err="1"/>
              <a:t>الموزية</a:t>
            </a:r>
            <a:r>
              <a:rPr lang="ar-IQ" sz="2800" b="1" dirty="0"/>
              <a:t> تضم الموز)</a:t>
            </a:r>
            <a:endParaRPr lang="en-US" sz="2800" b="1" dirty="0"/>
          </a:p>
          <a:p>
            <a:pPr algn="just"/>
            <a:r>
              <a:rPr lang="ar-IQ" sz="2800" b="1" dirty="0"/>
              <a:t>(العائلة الوردية تضم التفاح والكمثرى وغيرها)</a:t>
            </a:r>
            <a:endParaRPr lang="en-US" sz="2800" b="1" dirty="0"/>
          </a:p>
          <a:p>
            <a:pPr algn="just"/>
            <a:r>
              <a:rPr lang="ar-IQ" sz="2800" b="1" dirty="0"/>
              <a:t>( العائلة الرمانية تضم الرمان)</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مستطيل 1"/>
          <p:cNvSpPr/>
          <p:nvPr/>
        </p:nvSpPr>
        <p:spPr>
          <a:xfrm>
            <a:off x="179512" y="116632"/>
            <a:ext cx="8784976"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400" b="1" dirty="0"/>
              <a:t>ب/ التقسيم حسب طبيعة نمو واثمار الاشجار وتضم</a:t>
            </a:r>
            <a:endParaRPr lang="en-US" sz="2400" b="1" dirty="0"/>
          </a:p>
          <a:p>
            <a:pPr algn="just"/>
            <a:r>
              <a:rPr lang="ar-IQ" sz="2400" b="1" dirty="0"/>
              <a:t>فاكهة مستديمة الخضرة( تشمل جميع انواع اشجار الفاكهة التي تحتفظ </a:t>
            </a:r>
            <a:r>
              <a:rPr lang="ar-IQ" sz="2400" b="1" dirty="0" err="1"/>
              <a:t>باوراقها</a:t>
            </a:r>
            <a:r>
              <a:rPr lang="ar-IQ" sz="2400" b="1" dirty="0"/>
              <a:t> طيلة العام مثل الزيتون والنخيل والحمضيات والموز وغيرها)</a:t>
            </a:r>
            <a:endParaRPr lang="en-US" sz="2400" b="1" dirty="0"/>
          </a:p>
          <a:p>
            <a:pPr algn="just"/>
            <a:r>
              <a:rPr lang="ar-IQ" sz="2400" b="1" dirty="0"/>
              <a:t>فاكهة متساقطة الاوراق ( تشمل جميع انواع التي تتساقط اوراقها في فصل الشتاء ومن ثم تتفتح براعمها الورقية بداية الربيع مثل التفاح والكمثرى والتين والخوخ والمشمش والعنب وغيرها</a:t>
            </a:r>
            <a:r>
              <a:rPr lang="ar-IQ" sz="2400" b="1" dirty="0" smtClean="0"/>
              <a:t>)</a:t>
            </a:r>
            <a:endParaRPr lang="en-US" sz="24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4536504" cy="408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48473" cy="408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alpha val="72000"/>
          </a:srgbClr>
        </a:solidFill>
        <a:effectLst/>
      </p:bgPr>
    </p:bg>
    <p:spTree>
      <p:nvGrpSpPr>
        <p:cNvPr id="1" name=""/>
        <p:cNvGrpSpPr/>
        <p:nvPr/>
      </p:nvGrpSpPr>
      <p:grpSpPr>
        <a:xfrm>
          <a:off x="0" y="0"/>
          <a:ext cx="0" cy="0"/>
          <a:chOff x="0" y="0"/>
          <a:chExt cx="0" cy="0"/>
        </a:xfrm>
      </p:grpSpPr>
      <p:sp>
        <p:nvSpPr>
          <p:cNvPr id="2" name="مستطيل 1"/>
          <p:cNvSpPr/>
          <p:nvPr/>
        </p:nvSpPr>
        <p:spPr>
          <a:xfrm>
            <a:off x="256843" y="188640"/>
            <a:ext cx="8601442" cy="2246769"/>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800" b="1" dirty="0"/>
              <a:t>ج/ التقسيم حسب المناخ الملائم لنموها وتضم</a:t>
            </a:r>
          </a:p>
          <a:p>
            <a:pPr algn="just"/>
            <a:r>
              <a:rPr lang="ar-IQ" sz="2800" b="1" dirty="0"/>
              <a:t>فاكهة المناطق الاستوائية وشبه الاستوائية ( تحتاج الى حرارة ورطوبة عالية للنضج مثل الموز والاناناس والمانجو وغيرها)</a:t>
            </a:r>
            <a:endParaRPr lang="en-US" sz="2800" b="1" dirty="0"/>
          </a:p>
          <a:p>
            <a:pPr algn="just"/>
            <a:r>
              <a:rPr lang="ar-IQ" sz="2800" b="1" dirty="0"/>
              <a:t>فاكهة المناطق الباردة ( التفاح, الخوخ , العنب والمشمش وغيرها)</a:t>
            </a:r>
            <a:endParaRPr lang="en-US" sz="2800" b="1" dirty="0"/>
          </a:p>
          <a:p>
            <a:pPr algn="just"/>
            <a:r>
              <a:rPr lang="ar-IQ" sz="2800" b="1" dirty="0"/>
              <a:t>فاكهة المناطق تحت الاستوائية( الحمضيات والرمان والزيتون وغيرها)</a:t>
            </a:r>
            <a:endParaRPr lang="en-US" sz="2800" b="1" dirty="0"/>
          </a:p>
        </p:txBody>
      </p:sp>
      <p:sp>
        <p:nvSpPr>
          <p:cNvPr id="6" name="Chevron 5"/>
          <p:cNvSpPr/>
          <p:nvPr/>
        </p:nvSpPr>
        <p:spPr>
          <a:xfrm rot="5400000">
            <a:off x="4214269" y="2025362"/>
            <a:ext cx="705560" cy="1525658"/>
          </a:xfrm>
          <a:prstGeom prst="chevron">
            <a:avLst/>
          </a:prstGeom>
          <a:ln/>
        </p:spPr>
        <p:style>
          <a:lnRef idx="1">
            <a:schemeClr val="dk1"/>
          </a:lnRef>
          <a:fillRef idx="2">
            <a:schemeClr val="dk1"/>
          </a:fillRef>
          <a:effectRef idx="1">
            <a:schemeClr val="dk1"/>
          </a:effectRef>
          <a:fontRef idx="minor">
            <a:schemeClr val="dk1"/>
          </a:fontRef>
        </p:style>
        <p:txBody>
          <a:bodyPr rtlCol="1" anchor="ctr"/>
          <a:lstStyle/>
          <a:p>
            <a:pPr algn="ctr"/>
            <a:endParaRPr lang="ar-IQ">
              <a:solidFill>
                <a:schemeClr val="tx1"/>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1" y="3298792"/>
            <a:ext cx="5126706" cy="329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298792"/>
            <a:ext cx="3384376" cy="329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Rectangle 2"/>
          <p:cNvSpPr/>
          <p:nvPr/>
        </p:nvSpPr>
        <p:spPr>
          <a:xfrm>
            <a:off x="395536" y="332656"/>
            <a:ext cx="7491969" cy="48320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800" b="1" dirty="0"/>
              <a:t>-زراعة محاصيل الخضروات :-يبحث في زراعة محاصيل الخضروات وتهيئة الظروف المثلى لنموها للحصول على محصول </a:t>
            </a:r>
            <a:r>
              <a:rPr lang="ar-IQ" sz="2800" b="1" dirty="0" err="1"/>
              <a:t>ذونوعية</a:t>
            </a:r>
            <a:r>
              <a:rPr lang="ar-IQ" sz="2800" b="1" dirty="0"/>
              <a:t> جيدة</a:t>
            </a:r>
            <a:endParaRPr lang="en-US" sz="2800" b="1" dirty="0"/>
          </a:p>
          <a:p>
            <a:pPr algn="just"/>
            <a:r>
              <a:rPr lang="ar-IQ" sz="2800" b="1" dirty="0"/>
              <a:t>هناك تقسيمات عديدة لهذه المحاصيل ومن اهمها:-</a:t>
            </a:r>
            <a:endParaRPr lang="en-US" sz="2800" b="1" dirty="0"/>
          </a:p>
          <a:p>
            <a:pPr algn="just"/>
            <a:r>
              <a:rPr lang="ar-IQ" sz="2800" b="1" dirty="0"/>
              <a:t>أ/ حسب الجزء الذي يؤكل:-</a:t>
            </a:r>
            <a:endParaRPr lang="en-US" sz="2800" b="1" dirty="0"/>
          </a:p>
          <a:p>
            <a:pPr algn="just"/>
            <a:r>
              <a:rPr lang="ar-IQ" sz="2800" b="1" dirty="0"/>
              <a:t>خضر تؤكل جذورها( الفجل </a:t>
            </a:r>
            <a:r>
              <a:rPr lang="ar-IQ" sz="2800" b="1" dirty="0" err="1"/>
              <a:t>والشلغم</a:t>
            </a:r>
            <a:r>
              <a:rPr lang="ar-IQ" sz="2800" b="1" dirty="0"/>
              <a:t>)</a:t>
            </a:r>
            <a:endParaRPr lang="en-US" sz="2800" b="1" dirty="0"/>
          </a:p>
          <a:p>
            <a:pPr algn="just"/>
            <a:r>
              <a:rPr lang="ar-IQ" sz="2800" b="1" dirty="0" err="1"/>
              <a:t>خضرتؤكل</a:t>
            </a:r>
            <a:r>
              <a:rPr lang="ar-IQ" sz="2800" b="1" dirty="0"/>
              <a:t> سيقانها( البطاطا والثوم)</a:t>
            </a:r>
            <a:endParaRPr lang="en-US" sz="2800" b="1" dirty="0"/>
          </a:p>
          <a:p>
            <a:pPr algn="just"/>
            <a:r>
              <a:rPr lang="ar-IQ" sz="2800" b="1" dirty="0"/>
              <a:t>خضر تؤكل اوراقها ( السلق والخس)</a:t>
            </a:r>
            <a:endParaRPr lang="en-US" sz="2800" b="1" dirty="0"/>
          </a:p>
          <a:p>
            <a:pPr algn="just"/>
            <a:r>
              <a:rPr lang="ar-IQ" sz="2800" b="1" dirty="0"/>
              <a:t>خضر تؤكل اجزائها الزهرية( </a:t>
            </a:r>
            <a:r>
              <a:rPr lang="ar-IQ" sz="2800" b="1" dirty="0" err="1"/>
              <a:t>القرنابيط</a:t>
            </a:r>
            <a:r>
              <a:rPr lang="ar-IQ" sz="2800" b="1" dirty="0"/>
              <a:t>)</a:t>
            </a:r>
            <a:endParaRPr lang="en-US" sz="2800" b="1" dirty="0"/>
          </a:p>
          <a:p>
            <a:pPr algn="just"/>
            <a:r>
              <a:rPr lang="ar-IQ" sz="2800" b="1" dirty="0"/>
              <a:t>خضر تؤكل ثمارها( الباميا </a:t>
            </a:r>
            <a:r>
              <a:rPr lang="ar-IQ" sz="2800" b="1" dirty="0" err="1"/>
              <a:t>والطماطة</a:t>
            </a:r>
            <a:r>
              <a:rPr lang="ar-IQ" sz="2800" b="1" dirty="0"/>
              <a:t> والباذنجان والرقي)</a:t>
            </a:r>
            <a:endParaRPr lang="en-US" sz="2800" b="1" dirty="0"/>
          </a:p>
          <a:p>
            <a:pPr algn="just"/>
            <a:r>
              <a:rPr lang="ar-IQ" sz="2800" b="1" dirty="0"/>
              <a:t>خضر تؤكل بذورها( الفاصوليا </a:t>
            </a:r>
            <a:r>
              <a:rPr lang="ar-IQ" sz="2800" b="1" dirty="0" err="1"/>
              <a:t>والبزاليا</a:t>
            </a:r>
            <a:r>
              <a:rPr lang="ar-IQ" sz="2800" b="1" dirty="0"/>
              <a:t>)</a:t>
            </a:r>
            <a:endParaRPr lang="ar-IQ" sz="2800" b="1" dirty="0"/>
          </a:p>
        </p:txBody>
      </p:sp>
      <p:sp>
        <p:nvSpPr>
          <p:cNvPr id="4" name="Chevron 5"/>
          <p:cNvSpPr/>
          <p:nvPr/>
        </p:nvSpPr>
        <p:spPr>
          <a:xfrm rot="10800000">
            <a:off x="7887506" y="2132856"/>
            <a:ext cx="873207" cy="1525658"/>
          </a:xfrm>
          <a:prstGeom prst="chevron">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1" anchor="ctr"/>
          <a:lstStyle/>
          <a:p>
            <a:pPr algn="ctr"/>
            <a:endParaRPr lang="ar-IQ">
              <a:solidFill>
                <a:schemeClr val="tx1"/>
              </a:solidFill>
            </a:endParaRPr>
          </a:p>
        </p:txBody>
      </p:sp>
      <p:sp>
        <p:nvSpPr>
          <p:cNvPr id="5" name="Chevron 5"/>
          <p:cNvSpPr/>
          <p:nvPr/>
        </p:nvSpPr>
        <p:spPr>
          <a:xfrm rot="10800000">
            <a:off x="8188505" y="2132856"/>
            <a:ext cx="873207" cy="1525658"/>
          </a:xfrm>
          <a:prstGeom prst="chevron">
            <a:avLst/>
          </a:prstGeom>
          <a:ln/>
        </p:spPr>
        <p:style>
          <a:lnRef idx="1">
            <a:schemeClr val="dk1"/>
          </a:lnRef>
          <a:fillRef idx="2">
            <a:schemeClr val="dk1"/>
          </a:fillRef>
          <a:effectRef idx="1">
            <a:schemeClr val="dk1"/>
          </a:effectRef>
          <a:fontRef idx="minor">
            <a:schemeClr val="dk1"/>
          </a:fontRef>
        </p:style>
        <p:txBody>
          <a:bodyPr rtlCol="1" anchor="ctr"/>
          <a:lstStyle/>
          <a:p>
            <a:pPr algn="ctr"/>
            <a:endParaRPr lang="ar-IQ">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alpha val="72000"/>
          </a:srgbClr>
        </a:solidFill>
        <a:effectLst/>
      </p:bgPr>
    </p:bg>
    <p:spTree>
      <p:nvGrpSpPr>
        <p:cNvPr id="1" name=""/>
        <p:cNvGrpSpPr/>
        <p:nvPr/>
      </p:nvGrpSpPr>
      <p:grpSpPr>
        <a:xfrm>
          <a:off x="0" y="0"/>
          <a:ext cx="0" cy="0"/>
          <a:chOff x="0" y="0"/>
          <a:chExt cx="0" cy="0"/>
        </a:xfrm>
      </p:grpSpPr>
      <p:sp>
        <p:nvSpPr>
          <p:cNvPr id="3" name="مستطيل 2"/>
          <p:cNvSpPr/>
          <p:nvPr/>
        </p:nvSpPr>
        <p:spPr>
          <a:xfrm>
            <a:off x="304412" y="188640"/>
            <a:ext cx="8660075" cy="56938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800" b="1" dirty="0"/>
              <a:t>ب/ التقسيم حسب الاحتياجات الحرارية( موعد الزراعة):-</a:t>
            </a:r>
            <a:endParaRPr lang="en-US" sz="2800" b="1" dirty="0"/>
          </a:p>
          <a:p>
            <a:pPr algn="just"/>
            <a:r>
              <a:rPr lang="ar-IQ" sz="2800" b="1" dirty="0"/>
              <a:t>الخضر الشتوية :- تزرع في الخريف او اوائل الشتاء وتقضي كل او معظم مدة نموها في فصل الشتاء مثل( </a:t>
            </a:r>
            <a:r>
              <a:rPr lang="ar-IQ" sz="2800" b="1" dirty="0" err="1"/>
              <a:t>السبيناخ</a:t>
            </a:r>
            <a:r>
              <a:rPr lang="ar-IQ" sz="2800" b="1" dirty="0"/>
              <a:t> والخس </a:t>
            </a:r>
            <a:r>
              <a:rPr lang="ar-IQ" sz="2800" b="1" dirty="0" err="1"/>
              <a:t>واللهانة</a:t>
            </a:r>
            <a:r>
              <a:rPr lang="ar-IQ" sz="2800" b="1" dirty="0"/>
              <a:t> </a:t>
            </a:r>
            <a:r>
              <a:rPr lang="ar-IQ" sz="2800" b="1" dirty="0" err="1"/>
              <a:t>والشلغم</a:t>
            </a:r>
            <a:r>
              <a:rPr lang="ar-IQ" sz="2800" b="1" dirty="0"/>
              <a:t> والجزر وغيرها)</a:t>
            </a:r>
            <a:endParaRPr lang="en-US" sz="2800" b="1" dirty="0"/>
          </a:p>
          <a:p>
            <a:pPr algn="just"/>
            <a:r>
              <a:rPr lang="ar-IQ" sz="2800" b="1" dirty="0"/>
              <a:t>الخضر الصيفية:- تزرع في الربيع او اوائل الصيف وتقضي كل او معظم مدة نموها في فصل الصيف مثل( الباميا والباذنجان والرقي والبطيخ والخيار وغيرها )</a:t>
            </a:r>
            <a:endParaRPr lang="en-US" sz="2800" b="1" dirty="0"/>
          </a:p>
          <a:p>
            <a:pPr algn="just"/>
            <a:r>
              <a:rPr lang="ar-IQ" sz="2800" b="1" dirty="0"/>
              <a:t>ج/ التقسيم حسب العوائل النباتية:- مثل</a:t>
            </a:r>
            <a:endParaRPr lang="en-US" sz="2800" b="1" dirty="0"/>
          </a:p>
          <a:p>
            <a:pPr algn="just"/>
            <a:r>
              <a:rPr lang="ar-IQ" sz="2800" b="1" dirty="0"/>
              <a:t>العائلة النرجسية(البصل والثوم)</a:t>
            </a:r>
            <a:endParaRPr lang="en-US" sz="2800" b="1" dirty="0"/>
          </a:p>
          <a:p>
            <a:pPr algn="just"/>
            <a:r>
              <a:rPr lang="ar-IQ" sz="2800" b="1" dirty="0"/>
              <a:t>العائلة الباذنجانية( </a:t>
            </a:r>
            <a:r>
              <a:rPr lang="ar-IQ" sz="2800" b="1" dirty="0" err="1"/>
              <a:t>الطماطة</a:t>
            </a:r>
            <a:r>
              <a:rPr lang="ar-IQ" sz="2800" b="1" dirty="0"/>
              <a:t> والبطاطا والباذنجان والفلفل)</a:t>
            </a:r>
            <a:endParaRPr lang="en-US" sz="2800" b="1" dirty="0"/>
          </a:p>
          <a:p>
            <a:pPr algn="just"/>
            <a:r>
              <a:rPr lang="ar-IQ" sz="2800" b="1" dirty="0"/>
              <a:t>العائلة الصليبية( </a:t>
            </a:r>
            <a:r>
              <a:rPr lang="ar-IQ" sz="2800" b="1" dirty="0" err="1"/>
              <a:t>اللهانة</a:t>
            </a:r>
            <a:r>
              <a:rPr lang="ar-IQ" sz="2800" b="1" dirty="0"/>
              <a:t> </a:t>
            </a:r>
            <a:r>
              <a:rPr lang="ar-IQ" sz="2800" b="1" dirty="0" err="1"/>
              <a:t>والفرنابيط</a:t>
            </a:r>
            <a:r>
              <a:rPr lang="ar-IQ" sz="2800" b="1" dirty="0"/>
              <a:t>)</a:t>
            </a:r>
            <a:endParaRPr lang="en-US" sz="2800" b="1" dirty="0"/>
          </a:p>
          <a:p>
            <a:pPr algn="just"/>
            <a:r>
              <a:rPr lang="ar-IQ" sz="2800" b="1" dirty="0"/>
              <a:t>العائلة القرعية( القرع والخيار والرقي)</a:t>
            </a:r>
            <a:endParaRPr lang="en-US" sz="2800" b="1" dirty="0"/>
          </a:p>
          <a:p>
            <a:pPr algn="just"/>
            <a:r>
              <a:rPr lang="ar-IQ" sz="2800" b="1" dirty="0"/>
              <a:t>العائلة الخيمية( الجزر والكرفس والبقدونس)</a:t>
            </a:r>
            <a:endParaRPr lang="en-US" sz="2800" b="1" dirty="0"/>
          </a:p>
        </p:txBody>
      </p:sp>
    </p:spTree>
    <p:extLst>
      <p:ext uri="{BB962C8B-B14F-4D97-AF65-F5344CB8AC3E}">
        <p14:creationId xmlns:p14="http://schemas.microsoft.com/office/powerpoint/2010/main" val="12194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69186" y="1337446"/>
            <a:ext cx="8568952" cy="3293209"/>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ar-IQ" sz="2600" b="1" dirty="0"/>
              <a:t> 3- زراعة الزهور ونباتات الزينة  :- يشمل جميع نباتات الزينة المزروعة لجمال ازهارها واوراقها           وتقسم الى عدة مجاميع منها  :</a:t>
            </a:r>
            <a:endParaRPr lang="en-US" sz="2600" b="1" dirty="0"/>
          </a:p>
          <a:p>
            <a:pPr algn="just"/>
            <a:r>
              <a:rPr lang="ar-IQ" sz="2600" b="1" dirty="0"/>
              <a:t>أ/ النباتات المزهرة الحولية وتقسم بدورها الى ( حوليات شتوية تزرع بين شهري اب وايلول وتزهر في الشتاء مثل القرنفل وحنك السبع)</a:t>
            </a:r>
            <a:endParaRPr lang="en-US" sz="2600" b="1" dirty="0"/>
          </a:p>
          <a:p>
            <a:pPr algn="just"/>
            <a:r>
              <a:rPr lang="ar-IQ" sz="2600" b="1" dirty="0"/>
              <a:t> (حوليات صيفية تزرع بين شهري شباط واذار وتزهر في الصيف مثل شعر بنات وصباح الخير)</a:t>
            </a:r>
            <a:endParaRPr lang="en-US" sz="2600" b="1" dirty="0"/>
          </a:p>
          <a:p>
            <a:pPr algn="just"/>
            <a:r>
              <a:rPr lang="ar-IQ" sz="2600" b="1" dirty="0"/>
              <a:t>ب/ الاسيجة: عبارة عن نباتات تزرع الى جوار بعضها البعض في صفوف منتظمة لجمال منظرها مثل نبات الاس </a:t>
            </a:r>
            <a:r>
              <a:rPr lang="ar-IQ" sz="2600" b="1" dirty="0" err="1" smtClean="0"/>
              <a:t>والشمشار</a:t>
            </a:r>
            <a:endParaRPr lang="en-US" sz="2600" b="1" dirty="0"/>
          </a:p>
        </p:txBody>
      </p:sp>
    </p:spTree>
    <p:extLst>
      <p:ext uri="{BB962C8B-B14F-4D97-AF65-F5344CB8AC3E}">
        <p14:creationId xmlns:p14="http://schemas.microsoft.com/office/powerpoint/2010/main" val="15802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مستطيل 1"/>
          <p:cNvSpPr/>
          <p:nvPr/>
        </p:nvSpPr>
        <p:spPr>
          <a:xfrm>
            <a:off x="90742" y="260648"/>
            <a:ext cx="8931427" cy="44935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600" b="1" dirty="0"/>
              <a:t>ج/ المتسلقات : وهي نباتات لا تستطيع النمو بصورة عمودية بل تتسلق بطرق مختلفة وتلتف حول المساند مثل نبات مخالب القط والجهنمية</a:t>
            </a:r>
            <a:endParaRPr lang="en-US" sz="2600" b="1" dirty="0"/>
          </a:p>
          <a:p>
            <a:pPr algn="just"/>
            <a:r>
              <a:rPr lang="ar-IQ" sz="2600" b="1" dirty="0"/>
              <a:t>د/ الابصال : عبارة عن جذر متدرن سميك ينمو تحت سطح التربة مثل النرجس والزنبق</a:t>
            </a:r>
            <a:endParaRPr lang="en-US" sz="2600" b="1" dirty="0"/>
          </a:p>
          <a:p>
            <a:pPr algn="just"/>
            <a:r>
              <a:rPr lang="ar-IQ" sz="2600" b="1" dirty="0"/>
              <a:t>ه/ النباتات المائية ونصف المائية: هي النباتات التي تعيش في الماء بحيث تنغمر جذورها وسيقانها واوراقها وقد تطفو على سطح الماء مثل نبات البردي , اما النباتات نصف المائية فهي التي تنمو في الاماكن الرطبة كالمستنقعات والسواقي مثل نبات كزبرة البئر</a:t>
            </a:r>
            <a:endParaRPr lang="en-US" sz="2600" b="1" dirty="0"/>
          </a:p>
          <a:p>
            <a:pPr algn="just"/>
            <a:r>
              <a:rPr lang="ar-IQ" sz="2600" b="1" dirty="0"/>
              <a:t>و/ الاشجار والشجيرات: الشجيرات نباتات اقل نموا من الاشجار ارتفاعها </a:t>
            </a:r>
            <a:r>
              <a:rPr lang="ar-IQ" sz="2600" b="1" dirty="0" err="1"/>
              <a:t>لايتجاوز</a:t>
            </a:r>
            <a:r>
              <a:rPr lang="ar-IQ" sz="2600" b="1" dirty="0"/>
              <a:t>  3-4امتار( الدفلة ورمان الزينة), اما الاشجار فهي عبارة عن نباتات تصل الى ارتفاعات عالية  5متراو اكثر( </a:t>
            </a:r>
            <a:r>
              <a:rPr lang="ar-IQ" sz="2600" b="1" dirty="0" err="1"/>
              <a:t>بوهيميا</a:t>
            </a:r>
            <a:r>
              <a:rPr lang="ar-IQ" sz="2600" b="1" dirty="0"/>
              <a:t> و الصنوبريات)</a:t>
            </a:r>
            <a:endParaRPr lang="ar-IQ" sz="2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01317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792" y="5013176"/>
            <a:ext cx="260036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5013177"/>
            <a:ext cx="29380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054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727</Words>
  <Application>Microsoft Office PowerPoint</Application>
  <PresentationFormat>عرض على الشاشة (3:4)‏</PresentationFormat>
  <Paragraphs>52</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DR.Ahmed Saker</cp:lastModifiedBy>
  <cp:revision>83</cp:revision>
  <dcterms:created xsi:type="dcterms:W3CDTF">2016-03-15T08:59:31Z</dcterms:created>
  <dcterms:modified xsi:type="dcterms:W3CDTF">2021-12-13T07:55:19Z</dcterms:modified>
</cp:coreProperties>
</file>